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13716000" cx="24384000"/>
  <p:notesSz cx="6858000" cy="9144000"/>
  <p:embeddedFontLst>
    <p:embeddedFont>
      <p:font typeface="Montserrat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  <p:embeddedFont>
      <p:font typeface="Karla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Karla-bold.fntdata"/><Relationship Id="rId83" Type="http://schemas.openxmlformats.org/officeDocument/2006/relationships/font" Target="fonts/Karla-regular.fntdata"/><Relationship Id="rId42" Type="http://schemas.openxmlformats.org/officeDocument/2006/relationships/slide" Target="slides/slide38.xml"/><Relationship Id="rId86" Type="http://schemas.openxmlformats.org/officeDocument/2006/relationships/font" Target="fonts/Karla-boldItalic.fntdata"/><Relationship Id="rId41" Type="http://schemas.openxmlformats.org/officeDocument/2006/relationships/slide" Target="slides/slide37.xml"/><Relationship Id="rId85" Type="http://schemas.openxmlformats.org/officeDocument/2006/relationships/font" Target="fonts/Karla-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-italic.fntdata"/><Relationship Id="rId72" Type="http://schemas.openxmlformats.org/officeDocument/2006/relationships/font" Target="fonts/Montserrat-bold.fntdata"/><Relationship Id="rId31" Type="http://schemas.openxmlformats.org/officeDocument/2006/relationships/slide" Target="slides/slide27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6.xml"/><Relationship Id="rId74" Type="http://schemas.openxmlformats.org/officeDocument/2006/relationships/font" Target="fonts/Montserrat-boldItalic.fntdata"/><Relationship Id="rId33" Type="http://schemas.openxmlformats.org/officeDocument/2006/relationships/slide" Target="slides/slide29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8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31.xml"/><Relationship Id="rId79" Type="http://schemas.openxmlformats.org/officeDocument/2006/relationships/font" Target="fonts/HelveticaNeueLight-regular.fntdata"/><Relationship Id="rId34" Type="http://schemas.openxmlformats.org/officeDocument/2006/relationships/slide" Target="slides/slide30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Montserrat-regular.fntdata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939af436_2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e939af436_2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939af436_2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e939af436_2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8a27f976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e8a27f976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939af436_2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e939af436_2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8a27f976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e8a27f976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939af436_2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e939af436_2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939af436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e939af436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939af436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e939af436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939af436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e939af436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9598cfd2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e9598cfd2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9598cfd2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e9598cfd2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9598cfd2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e9598cfd2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e939af436_2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e939af436_2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939af436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e939af436_2_3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939af436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5e939af436_2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8d61b2b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e8d61b2b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9598cfd2_1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e9598cfd2_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9598cfd2_1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5e9598cfd2_1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939af436_2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e939af436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9598cfd2_1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e9598cfd2_1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9598cfd2_1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e9598cfd2_1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e939af436_2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e939af436_2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9598cfd2_1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e9598cfd2_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9598cfd2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colocar um print no function = () closure</a:t>
            </a:r>
            <a:endParaRPr/>
          </a:p>
        </p:txBody>
      </p:sp>
      <p:sp>
        <p:nvSpPr>
          <p:cNvPr id="274" name="Google Shape;274;g5e9598cfd2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e9598cfd2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e9598cfd2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9598cfd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e9598cfd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9598cfd2_1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e9598cfd2_1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939af436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5e939af436_2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8a27f976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e8a27f976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939af436_2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e939af436_2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e8a27f97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e8a27f97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e8a27f7e2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e8a27f7e2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939af436_2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5e939af436_2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939af436_2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e939af436_2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e939af436_2_3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e939af436_2_3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939af436_2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depois do counter.add ----- comentários mostrando o que está acontecendo</a:t>
            </a:r>
            <a:endParaRPr/>
          </a:p>
        </p:txBody>
      </p:sp>
      <p:sp>
        <p:nvSpPr>
          <p:cNvPr id="348" name="Google Shape;348;g5e939af436_2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939af436_2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e939af436_2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e939af436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5e939af436_2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e9598cfd2_1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e9598cfd2_1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e939af436_2_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e939af436_2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8a27f976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e8a27f976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e9598cfd2_1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e9598cfd2_1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e9598cfd2_1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e9598cfd2_1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939af436_2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e939af436_2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8a27f97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e8a27f97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e9598cfd2_1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e9598cfd2_1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e9598cfd2_1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e9598cfd2_1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e9598cfd2_1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e9598cfd2_1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e939af436_2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e939af436_2_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939af436_2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5e939af436_2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939af436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5e939af436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939af436_2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5e939af436_2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Sub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682688" y="5136872"/>
            <a:ext cx="9617344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  <a:defRPr>
                <a:solidFill>
                  <a:srgbClr val="0076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7133297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sz="2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>
  <p:cSld name="Cita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>
                <a:solidFill>
                  <a:srgbClr val="000000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6337904" y="1079370"/>
            <a:ext cx="15964160" cy="11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>
  <p:cSld name="Em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Marcador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Superior">
  <p:cSld name="Título - Superio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Centro">
  <p:cSld name="Título - Ce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5997510" y="1323200"/>
            <a:ext cx="13716002" cy="830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6022779" y="9558194"/>
            <a:ext cx="13660699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5958573" y="11516475"/>
            <a:ext cx="13421611" cy="16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cal">
  <p:cSld name="F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>
            <p:ph idx="2" type="pic"/>
          </p:nvPr>
        </p:nvSpPr>
        <p:spPr>
          <a:xfrm>
            <a:off x="13767338" y="1080492"/>
            <a:ext cx="7500938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5659181" y="1080492"/>
            <a:ext cx="7500938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659181" y="6831210"/>
            <a:ext cx="7500938" cy="578643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4264969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5659181" y="246602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6156813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sz="2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adores">
  <p:cSld name="Marcado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433276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ês Fotos">
  <p:cSld name="Três Fo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4596725" y="7288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4596725" y="1377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6488568" y="1377156"/>
            <a:ext cx="7500939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8897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8897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8897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897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8897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897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8897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897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8897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4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8480508" y="5109226"/>
            <a:ext cx="13459309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0080"/>
              <a:buFont typeface="Helvetica Neue"/>
              <a:buNone/>
            </a:pPr>
            <a:r>
              <a:rPr b="0" i="0" lang="pt-BR" sz="10080" u="none" cap="none" strike="noStrike">
                <a:solidFill>
                  <a:srgbClr val="0076B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Programação reativa em Flutter com BLoC</a:t>
            </a:r>
            <a:endParaRPr b="0" i="0" sz="10080" u="none" cap="none" strike="noStrike">
              <a:solidFill>
                <a:srgbClr val="0076B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00" y="5331025"/>
            <a:ext cx="19210150" cy="7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3643325" y="4768450"/>
            <a:ext cx="180825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>
                <a:solidFill>
                  <a:srgbClr val="FFFFFF"/>
                </a:solidFill>
              </a:rPr>
              <a:t>Deve haver outro jeito...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325" y="3235150"/>
            <a:ext cx="16350850" cy="9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/>
        </p:nvSpPr>
        <p:spPr>
          <a:xfrm>
            <a:off x="2494425" y="5438375"/>
            <a:ext cx="202524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Reactive Extensions</a:t>
            </a:r>
            <a:endParaRPr sz="1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738" y="2283777"/>
            <a:ext cx="9782525" cy="91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800" y="2472700"/>
            <a:ext cx="16242975" cy="103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643325" y="4768450"/>
            <a:ext cx="180825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>
                <a:solidFill>
                  <a:srgbClr val="FFFFFF"/>
                </a:solidFill>
              </a:rPr>
              <a:t>Observer pattern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975" y="5660675"/>
            <a:ext cx="3844625" cy="35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7925" y="5915175"/>
            <a:ext cx="3375450" cy="30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7248" y="5845775"/>
            <a:ext cx="3174900" cy="31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/>
        </p:nvSpPr>
        <p:spPr>
          <a:xfrm>
            <a:off x="5906893" y="4328650"/>
            <a:ext cx="3596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Emissor</a:t>
            </a:r>
            <a:endParaRPr b="1" sz="5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17387850" y="4328650"/>
            <a:ext cx="3375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Ouvinte</a:t>
            </a:r>
            <a:endParaRPr b="1" sz="5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11463325" y="4328650"/>
            <a:ext cx="3964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Mensagem</a:t>
            </a:r>
            <a:endParaRPr b="1" sz="5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6049684" y="390688"/>
            <a:ext cx="156090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0100"/>
              <a:buFont typeface="Helvetica Neue"/>
              <a:buNone/>
            </a:pPr>
            <a:r>
              <a:rPr lang="pt-BR" sz="600"/>
              <a:t>,,,,</a:t>
            </a:r>
            <a:endParaRPr sz="600"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200" y="4241500"/>
            <a:ext cx="18073974" cy="83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5825" y="3338150"/>
            <a:ext cx="17098500" cy="92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5583958" y="688056"/>
            <a:ext cx="15609000" cy="18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80"/>
              <a:buFont typeface="Helvetica Neue"/>
              <a:buNone/>
            </a:pPr>
            <a:r>
              <a:rPr lang="pt-BR" sz="7700">
                <a:solidFill>
                  <a:schemeClr val="lt1"/>
                </a:solidFill>
              </a:rPr>
              <a:t>Sobre mim</a:t>
            </a:r>
            <a:endParaRPr sz="7700">
              <a:solidFill>
                <a:schemeClr val="lt1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750" y="3236450"/>
            <a:ext cx="9157399" cy="93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6725" y="3315375"/>
            <a:ext cx="17210649" cy="92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325" y="3228600"/>
            <a:ext cx="17181026" cy="9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925" y="2866325"/>
            <a:ext cx="16671174" cy="97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/>
        </p:nvSpPr>
        <p:spPr>
          <a:xfrm>
            <a:off x="4972475" y="5517725"/>
            <a:ext cx="154305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 sz="1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Iterator pattern</a:t>
            </a:r>
            <a:endParaRPr b="1" sz="1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t/>
            </a:r>
            <a:endParaRPr b="1" sz="112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/>
        </p:nvSpPr>
        <p:spPr>
          <a:xfrm>
            <a:off x="7447325" y="5047500"/>
            <a:ext cx="7768800" cy="5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Iteração</a:t>
            </a:r>
            <a:endParaRPr sz="20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300" y="3489200"/>
            <a:ext cx="7149392" cy="67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4294967295" type="body"/>
          </p:nvPr>
        </p:nvSpPr>
        <p:spPr>
          <a:xfrm>
            <a:off x="6213850" y="4709250"/>
            <a:ext cx="15609000" cy="51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555307" lvl="0" marL="6111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Char char="•"/>
            </a:pPr>
            <a:r>
              <a:rPr lang="pt-BR" sz="5500"/>
              <a:t>String</a:t>
            </a:r>
            <a:endParaRPr sz="5500"/>
          </a:p>
          <a:p>
            <a:pPr indent="-555307" lvl="0" marL="6111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500"/>
              <a:buChar char="•"/>
            </a:pPr>
            <a:r>
              <a:rPr lang="pt-BR" sz="5500"/>
              <a:t>List</a:t>
            </a:r>
            <a:endParaRPr sz="5500"/>
          </a:p>
          <a:p>
            <a:pPr indent="-555307" lvl="0" marL="6111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500"/>
              <a:buChar char="•"/>
            </a:pPr>
            <a:r>
              <a:rPr lang="pt-BR" sz="5500"/>
              <a:t>Set</a:t>
            </a:r>
            <a:endParaRPr sz="5500"/>
          </a:p>
          <a:p>
            <a:pPr indent="-555307" lvl="0" marL="61118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500"/>
              <a:buChar char="•"/>
            </a:pPr>
            <a:r>
              <a:rPr lang="pt-BR" sz="5500"/>
              <a:t>Map</a:t>
            </a:r>
            <a:endParaRPr sz="5500"/>
          </a:p>
        </p:txBody>
      </p:sp>
      <p:sp>
        <p:nvSpPr>
          <p:cNvPr id="192" name="Google Shape;192;p38"/>
          <p:cNvSpPr txBox="1"/>
          <p:nvPr/>
        </p:nvSpPr>
        <p:spPr>
          <a:xfrm>
            <a:off x="6636200" y="2453700"/>
            <a:ext cx="119286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 sz="6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iteráveis em Dart</a:t>
            </a:r>
            <a:endParaRPr sz="6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50" y="2678125"/>
            <a:ext cx="16930675" cy="100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3250" y="4689950"/>
            <a:ext cx="830450" cy="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300" y="997550"/>
            <a:ext cx="10974575" cy="116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825" y="1562700"/>
            <a:ext cx="16062125" cy="112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48" y="7099075"/>
            <a:ext cx="21105600" cy="5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625" y="1172337"/>
            <a:ext cx="5354000" cy="113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50" y="4251250"/>
            <a:ext cx="17674850" cy="85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900" y="1391900"/>
            <a:ext cx="13899200" cy="1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4950" y="8100150"/>
            <a:ext cx="8304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4950" y="10476025"/>
            <a:ext cx="830450" cy="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650" y="6322250"/>
            <a:ext cx="20795225" cy="64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475" y="9135100"/>
            <a:ext cx="830450" cy="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900" y="2866525"/>
            <a:ext cx="16678550" cy="98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4400" y="6171350"/>
            <a:ext cx="830450" cy="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/>
        </p:nvSpPr>
        <p:spPr>
          <a:xfrm>
            <a:off x="5523100" y="5931450"/>
            <a:ext cx="140061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Programação Funcional</a:t>
            </a:r>
            <a:endParaRPr b="1" sz="9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/>
        </p:nvSpPr>
        <p:spPr>
          <a:xfrm>
            <a:off x="14003625" y="4741662"/>
            <a:ext cx="49572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Composição</a:t>
            </a:r>
            <a:endParaRPr b="1"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6665100" y="4674750"/>
            <a:ext cx="49572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4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</a:t>
            </a:r>
            <a:r>
              <a:rPr b="1" lang="pt-BR" sz="4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Container</a:t>
            </a:r>
            <a:endParaRPr b="1" sz="47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8925" y="6465725"/>
            <a:ext cx="3546600" cy="30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550" y="6048650"/>
            <a:ext cx="3797275" cy="3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/>
        </p:nvSpPr>
        <p:spPr>
          <a:xfrm>
            <a:off x="9617275" y="1500200"/>
            <a:ext cx="67467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Composição</a:t>
            </a:r>
            <a:endParaRPr b="1" sz="7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975" y="2906775"/>
            <a:ext cx="14366575" cy="96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25" y="1033350"/>
            <a:ext cx="6732400" cy="11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75" y="3821975"/>
            <a:ext cx="17552625" cy="8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650" y="4313025"/>
            <a:ext cx="18427724" cy="85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9000149" y="2844695"/>
            <a:ext cx="9148328" cy="1498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t/>
            </a:r>
            <a:endParaRPr b="1" i="0" sz="4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975" y="2967800"/>
            <a:ext cx="17198724" cy="96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950" y="2473825"/>
            <a:ext cx="16609200" cy="10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625" y="5223875"/>
            <a:ext cx="19880801" cy="7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75" y="2700850"/>
            <a:ext cx="17212151" cy="10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900" y="2866525"/>
            <a:ext cx="16678550" cy="98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4400" y="6171350"/>
            <a:ext cx="830450" cy="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/>
        </p:nvSpPr>
        <p:spPr>
          <a:xfrm>
            <a:off x="6887800" y="3187900"/>
            <a:ext cx="15269700" cy="8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Iterar sobre uma coleção de dados sem precisar saber seu tipo ou estrutura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Imutabilidade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Encadeamento de funções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Legibilidade de código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57"/>
          <p:cNvSpPr txBox="1"/>
          <p:nvPr/>
        </p:nvSpPr>
        <p:spPr>
          <a:xfrm>
            <a:off x="12406300" y="991175"/>
            <a:ext cx="42327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Benefícios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/>
        </p:nvSpPr>
        <p:spPr>
          <a:xfrm>
            <a:off x="7218900" y="5893650"/>
            <a:ext cx="99462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endParaRPr sz="1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type="title"/>
          </p:nvPr>
        </p:nvSpPr>
        <p:spPr>
          <a:xfrm>
            <a:off x="5268550" y="937626"/>
            <a:ext cx="156090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 sz="7700">
                <a:solidFill>
                  <a:srgbClr val="FFFFFF"/>
                </a:solidFill>
              </a:rPr>
              <a:t>Tipos</a:t>
            </a:r>
            <a:endParaRPr b="1" sz="7700">
              <a:solidFill>
                <a:srgbClr val="FFFFFF"/>
              </a:solidFill>
            </a:endParaRPr>
          </a:p>
        </p:txBody>
      </p:sp>
      <p:sp>
        <p:nvSpPr>
          <p:cNvPr id="309" name="Google Shape;309;p59"/>
          <p:cNvSpPr txBox="1"/>
          <p:nvPr>
            <p:ph idx="1" type="body"/>
          </p:nvPr>
        </p:nvSpPr>
        <p:spPr>
          <a:xfrm>
            <a:off x="5994825" y="3897750"/>
            <a:ext cx="6890700" cy="59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505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pt-BR" sz="4400"/>
              <a:t>Criação</a:t>
            </a:r>
            <a:endParaRPr b="1" sz="4400"/>
          </a:p>
          <a:p>
            <a:pPr indent="-6505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•"/>
            </a:pPr>
            <a:r>
              <a:rPr b="1" lang="pt-BR" sz="4400"/>
              <a:t>Filtragem</a:t>
            </a:r>
            <a:endParaRPr b="1" sz="4400"/>
          </a:p>
          <a:p>
            <a:pPr indent="-6505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Char char="•"/>
            </a:pPr>
            <a:r>
              <a:rPr b="1" lang="pt-BR" sz="4400"/>
              <a:t>Tratamento de erros</a:t>
            </a:r>
            <a:endParaRPr b="1" sz="4400"/>
          </a:p>
          <a:p>
            <a:pPr indent="-6505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Char char="•"/>
            </a:pPr>
            <a:r>
              <a:rPr b="1" lang="pt-BR" sz="4400"/>
              <a:t>Utilidade</a:t>
            </a:r>
            <a:endParaRPr b="1"/>
          </a:p>
        </p:txBody>
      </p:sp>
      <p:sp>
        <p:nvSpPr>
          <p:cNvPr id="310" name="Google Shape;310;p59"/>
          <p:cNvSpPr txBox="1"/>
          <p:nvPr>
            <p:ph idx="1" type="body"/>
          </p:nvPr>
        </p:nvSpPr>
        <p:spPr>
          <a:xfrm>
            <a:off x="14561450" y="3897750"/>
            <a:ext cx="7146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6632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•"/>
            </a:pPr>
            <a:r>
              <a:rPr b="1" lang="pt-BR" sz="4400"/>
              <a:t>Transformação</a:t>
            </a:r>
            <a:endParaRPr b="1" sz="4400"/>
          </a:p>
          <a:p>
            <a:pPr indent="-6632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•"/>
            </a:pPr>
            <a:r>
              <a:rPr b="1" lang="pt-BR" sz="4400"/>
              <a:t>Combinação</a:t>
            </a:r>
            <a:endParaRPr b="1" sz="4400"/>
          </a:p>
          <a:p>
            <a:pPr indent="-6632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Char char="•"/>
            </a:pPr>
            <a:r>
              <a:rPr b="1" lang="pt-BR" sz="4400"/>
              <a:t>Temporais</a:t>
            </a:r>
            <a:endParaRPr b="1" sz="4400"/>
          </a:p>
          <a:p>
            <a:pPr indent="-663257" lvl="0" marL="6111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Char char="•"/>
            </a:pPr>
            <a:r>
              <a:rPr b="1" lang="pt-BR" sz="4400"/>
              <a:t>Utilidade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type="title"/>
          </p:nvPr>
        </p:nvSpPr>
        <p:spPr>
          <a:xfrm>
            <a:off x="2866450" y="5970700"/>
            <a:ext cx="205920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>
                <a:solidFill>
                  <a:srgbClr val="FFFFFF"/>
                </a:solidFill>
              </a:rPr>
              <a:t>Transformando Observables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450" y="5588250"/>
            <a:ext cx="19774575" cy="71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>
            <p:ph type="title"/>
          </p:nvPr>
        </p:nvSpPr>
        <p:spPr>
          <a:xfrm>
            <a:off x="5385500" y="857250"/>
            <a:ext cx="156090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</a:pPr>
            <a:r>
              <a:rPr b="1" lang="pt-BR" sz="6500">
                <a:solidFill>
                  <a:schemeClr val="lt1"/>
                </a:solidFill>
              </a:rPr>
              <a:t>Transformações de Observables</a:t>
            </a:r>
            <a:endParaRPr sz="6500"/>
          </a:p>
        </p:txBody>
      </p:sp>
      <p:pic>
        <p:nvPicPr>
          <p:cNvPr id="326" name="Google Shape;3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50" y="3711725"/>
            <a:ext cx="17440050" cy="90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6528863" y="8259425"/>
            <a:ext cx="144243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Java, Java e Java...</a:t>
            </a:r>
            <a:endParaRPr b="1" sz="1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13" y="1890300"/>
            <a:ext cx="9517975" cy="53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3"/>
          <p:cNvSpPr txBox="1"/>
          <p:nvPr/>
        </p:nvSpPr>
        <p:spPr>
          <a:xfrm>
            <a:off x="15888328" y="2178638"/>
            <a:ext cx="39123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Ouvinte</a:t>
            </a:r>
            <a:endParaRPr b="1" sz="5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2" name="Google Shape;332;p63"/>
          <p:cNvSpPr txBox="1"/>
          <p:nvPr/>
        </p:nvSpPr>
        <p:spPr>
          <a:xfrm>
            <a:off x="11323718" y="2178645"/>
            <a:ext cx="39123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Mensagem</a:t>
            </a:r>
            <a:endParaRPr b="1" sz="5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6181438" y="2142488"/>
            <a:ext cx="39123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Emissor</a:t>
            </a:r>
            <a:endParaRPr b="1" sz="5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072" y="3517904"/>
            <a:ext cx="3109065" cy="303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5996" y="3698504"/>
            <a:ext cx="2756928" cy="288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1413" y="3626279"/>
            <a:ext cx="2756928" cy="288987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/>
        </p:nvSpPr>
        <p:spPr>
          <a:xfrm>
            <a:off x="13017248" y="7315778"/>
            <a:ext cx="39123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Container</a:t>
            </a:r>
            <a:endParaRPr b="1" sz="5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8" name="Google Shape;338;p63"/>
          <p:cNvSpPr txBox="1"/>
          <p:nvPr/>
        </p:nvSpPr>
        <p:spPr>
          <a:xfrm>
            <a:off x="8569163" y="7315783"/>
            <a:ext cx="3912300" cy="4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Iteração</a:t>
            </a:r>
            <a:endParaRPr b="1" sz="5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39" name="Google Shape;33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6891" y="9004516"/>
            <a:ext cx="2756928" cy="288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39196" y="9004470"/>
            <a:ext cx="2756928" cy="288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150" y="1239550"/>
            <a:ext cx="9777450" cy="11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25" y="2967775"/>
            <a:ext cx="17161700" cy="96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300" y="2259350"/>
            <a:ext cx="15713050" cy="10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400" y="2259425"/>
            <a:ext cx="15713050" cy="10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725" y="4794088"/>
            <a:ext cx="7454800" cy="45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4610950"/>
            <a:ext cx="18740776" cy="81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425" y="6161475"/>
            <a:ext cx="20354225" cy="65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175" y="3097700"/>
            <a:ext cx="17240776" cy="94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1"/>
          <p:cNvSpPr txBox="1"/>
          <p:nvPr/>
        </p:nvSpPr>
        <p:spPr>
          <a:xfrm>
            <a:off x="6887800" y="2534500"/>
            <a:ext cx="15269700" cy="89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Simplificação de tarefas complexas para apenas poucas linhas de código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Responsividade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Resiliência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Orientação a mensagens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Elasticidade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2" name="Google Shape;382;p71"/>
          <p:cNvSpPr txBox="1"/>
          <p:nvPr/>
        </p:nvSpPr>
        <p:spPr>
          <a:xfrm>
            <a:off x="9269025" y="1312675"/>
            <a:ext cx="4259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Benefícios</a:t>
            </a:r>
            <a:endParaRPr sz="6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/>
          <p:nvPr/>
        </p:nvSpPr>
        <p:spPr>
          <a:xfrm>
            <a:off x="6887800" y="2534500"/>
            <a:ext cx="15269700" cy="89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Curva de aprendizagem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Liberação de recursos</a:t>
            </a:r>
            <a:endParaRPr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9269025" y="1312675"/>
            <a:ext cx="4259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Desafios</a:t>
            </a:r>
            <a:endParaRPr sz="6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6483550" y="1047775"/>
            <a:ext cx="154305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Aplicações não passam de entradas e saídas</a:t>
            </a:r>
            <a:endParaRPr b="1" sz="5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325" y="2700425"/>
            <a:ext cx="9946101" cy="99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>
            <p:ph type="title"/>
          </p:nvPr>
        </p:nvSpPr>
        <p:spPr>
          <a:xfrm>
            <a:off x="3053950" y="6163350"/>
            <a:ext cx="201990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1" lang="pt-BR" sz="9500">
                <a:solidFill>
                  <a:srgbClr val="FFFFFF"/>
                </a:solidFill>
              </a:rPr>
              <a:t>BLoC (Business Logic Component)</a:t>
            </a:r>
            <a:endParaRPr b="1" sz="9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100" y="2761950"/>
            <a:ext cx="16787625" cy="9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6161475" y="2050050"/>
            <a:ext cx="16100100" cy="10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05656" lvl="0" marL="694531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Separação das regras de negócio da view</a:t>
            </a:r>
            <a:endParaRPr b="1"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Escala bem com apps pequenos e grandes</a:t>
            </a:r>
            <a:endParaRPr b="1"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Pemite a responsividade e resiliência da aplicação facilmente</a:t>
            </a:r>
            <a:endParaRPr b="1"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9664300" y="1232275"/>
            <a:ext cx="5628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Benefícios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6"/>
          <p:cNvSpPr txBox="1"/>
          <p:nvPr/>
        </p:nvSpPr>
        <p:spPr>
          <a:xfrm>
            <a:off x="6161475" y="3482575"/>
            <a:ext cx="16100100" cy="5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05656" lvl="0" marL="694531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Não é indicado para apps pequenos ou sem possibilidade de crescimento</a:t>
            </a:r>
            <a:endParaRPr b="1" sz="4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805656" lvl="0" marL="69453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Karla"/>
              <a:buChar char="•"/>
            </a:pPr>
            <a:r>
              <a:rPr b="1" lang="pt-BR" sz="4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Necessita de conhecimento prévio em programação reativa se for ser implementado utilizando RX</a:t>
            </a:r>
            <a:endParaRPr sz="4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1090675" y="1928800"/>
            <a:ext cx="3536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Desafios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7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7000"/>
              <a:buFont typeface="Helvetica Neue"/>
              <a:buNone/>
            </a:pPr>
            <a:r>
              <a:rPr b="0" i="0" lang="pt-BR" sz="170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Obrigado!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8"/>
          <p:cNvSpPr txBox="1"/>
          <p:nvPr/>
        </p:nvSpPr>
        <p:spPr>
          <a:xfrm>
            <a:off x="6849525" y="1555300"/>
            <a:ext cx="135552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para o github com projetos, exemplos e agradecimentos: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525" y="4221650"/>
            <a:ext cx="7911850" cy="82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9"/>
          <p:cNvSpPr txBox="1"/>
          <p:nvPr>
            <p:ph type="title"/>
          </p:nvPr>
        </p:nvSpPr>
        <p:spPr>
          <a:xfrm>
            <a:off x="6918549" y="1285400"/>
            <a:ext cx="146124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Helvetica Neue"/>
              <a:buNone/>
            </a:pPr>
            <a:r>
              <a:rPr b="1" lang="pt-BR" sz="6000">
                <a:solidFill>
                  <a:schemeClr val="lt1"/>
                </a:solidFill>
              </a:rPr>
              <a:t>Venham para o lado reativo da força</a:t>
            </a:r>
            <a:endParaRPr b="1" sz="6000">
              <a:solidFill>
                <a:schemeClr val="lt1"/>
              </a:solidFill>
            </a:endParaRPr>
          </a:p>
        </p:txBody>
      </p:sp>
      <p:pic>
        <p:nvPicPr>
          <p:cNvPr id="427" name="Google Shape;42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0537" y="3364075"/>
            <a:ext cx="7368426" cy="92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350" y="2968100"/>
            <a:ext cx="17424700" cy="9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345850" y="1677850"/>
            <a:ext cx="180906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Helvetica Neue"/>
              <a:buNone/>
            </a:pPr>
            <a:r>
              <a:rPr b="1" lang="pt-BR" sz="5500">
                <a:solidFill>
                  <a:schemeClr val="lt1"/>
                </a:solidFill>
              </a:rPr>
              <a:t>O gerenciamento de estado pode se tornar exponencialmente complexo</a:t>
            </a:r>
            <a:endParaRPr b="1" sz="5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0080"/>
              <a:buFont typeface="Helvetica Neue"/>
              <a:buNone/>
            </a:pPr>
            <a:r>
              <a:t/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975" y="3869625"/>
            <a:ext cx="8873700" cy="8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050" y="3129150"/>
            <a:ext cx="17122850" cy="9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